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8" r:id="rId3"/>
    <p:sldId id="269" r:id="rId4"/>
    <p:sldId id="276" r:id="rId5"/>
    <p:sldId id="277" r:id="rId6"/>
    <p:sldId id="294" r:id="rId7"/>
    <p:sldId id="289" r:id="rId8"/>
    <p:sldId id="295" r:id="rId9"/>
    <p:sldId id="297" r:id="rId10"/>
    <p:sldId id="296" r:id="rId11"/>
  </p:sldIdLst>
  <p:sldSz cx="12192000" cy="6858000"/>
  <p:notesSz cx="6858000" cy="9144000"/>
  <p:custDataLst>
    <p:tags r:id="rId1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4815" userDrawn="1">
          <p15:clr>
            <a:srgbClr val="A4A3A4"/>
          </p15:clr>
        </p15:guide>
        <p15:guide id="3" pos="34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4" autoAdjust="0"/>
    <p:restoredTop sz="94140" autoAdjust="0"/>
  </p:normalViewPr>
  <p:slideViewPr>
    <p:cSldViewPr snapToGrid="0" showGuides="1">
      <p:cViewPr varScale="1">
        <p:scale>
          <a:sx n="81" d="100"/>
          <a:sy n="81" d="100"/>
        </p:scale>
        <p:origin x="480" y="58"/>
      </p:cViewPr>
      <p:guideLst>
        <p:guide orient="horz" pos="2092"/>
        <p:guide pos="4815"/>
        <p:guide pos="345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67FA93C-29B1-4199-89B1-C9D8A0C788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9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92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34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30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7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8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8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44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6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8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4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5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7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pPr>
                <a:defRPr/>
              </a:pPr>
              <a:t>2022/8/10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1214" y="2758676"/>
            <a:ext cx="7284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Domain Generalization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Isaac Shepard - Letting Go">
            <a:hlinkClick r:id="" action="ppaction://media"/>
            <a:extLst>
              <a:ext uri="{FF2B5EF4-FFF2-40B4-BE49-F238E27FC236}">
                <a16:creationId xmlns:a16="http://schemas.microsoft.com/office/drawing/2014/main" id="{410A112D-F3D8-4BEE-A53C-9BE9FA32EA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9867" y="-8082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4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4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950"/>
                            </p:stCondLst>
                            <p:childTnLst>
                              <p:par>
                                <p:cTn id="5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8" grpId="0" animBg="1"/>
      <p:bldP spid="15" grpId="0" animBg="1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6353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Outcome(</a:t>
            </a:r>
            <a:r>
              <a:rPr lang="en-US" altLang="zh-CN" sz="3200" b="1" dirty="0" err="1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Mixup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3B9D64-F061-23F1-8643-8CCF18B4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1" y="1168924"/>
            <a:ext cx="11638494" cy="4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Task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五边形 128">
            <a:extLst>
              <a:ext uri="{FF2B5EF4-FFF2-40B4-BE49-F238E27FC236}">
                <a16:creationId xmlns:a16="http://schemas.microsoft.com/office/drawing/2014/main" id="{4121B9C8-830E-4911-A58B-F7E3A2DCE3ED}"/>
              </a:ext>
            </a:extLst>
          </p:cNvPr>
          <p:cNvSpPr/>
          <p:nvPr/>
        </p:nvSpPr>
        <p:spPr>
          <a:xfrm>
            <a:off x="4820750" y="2676252"/>
            <a:ext cx="3161836" cy="3011272"/>
          </a:xfrm>
          <a:prstGeom prst="pent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8A61B936-2161-4BE3-A115-E550A6BCF1FE}"/>
              </a:ext>
            </a:extLst>
          </p:cNvPr>
          <p:cNvGrpSpPr/>
          <p:nvPr/>
        </p:nvGrpSpPr>
        <p:grpSpPr>
          <a:xfrm>
            <a:off x="6077632" y="2352216"/>
            <a:ext cx="648072" cy="648072"/>
            <a:chOff x="3909160" y="2249137"/>
            <a:chExt cx="648072" cy="648072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19EF590-E079-4CB9-A35C-916DC4152FDB}"/>
                </a:ext>
              </a:extLst>
            </p:cNvPr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3605F81-EC28-408B-B127-58D163EA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1AD3228-F406-4078-BE2C-46E364228BDE}"/>
              </a:ext>
            </a:extLst>
          </p:cNvPr>
          <p:cNvGrpSpPr/>
          <p:nvPr/>
        </p:nvGrpSpPr>
        <p:grpSpPr>
          <a:xfrm>
            <a:off x="7609618" y="3533816"/>
            <a:ext cx="648072" cy="648072"/>
            <a:chOff x="5675954" y="2249137"/>
            <a:chExt cx="648072" cy="648072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3462AD1B-3C7D-4784-8E28-140837F0CF79}"/>
                </a:ext>
              </a:extLst>
            </p:cNvPr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2054AEF-91EA-475D-96D1-AD128E3E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62" name="矩形 161">
            <a:extLst>
              <a:ext uri="{FF2B5EF4-FFF2-40B4-BE49-F238E27FC236}">
                <a16:creationId xmlns:a16="http://schemas.microsoft.com/office/drawing/2014/main" id="{3C6E7356-E8C6-46F9-A50D-22DA8ABFC6E0}"/>
              </a:ext>
            </a:extLst>
          </p:cNvPr>
          <p:cNvSpPr/>
          <p:nvPr/>
        </p:nvSpPr>
        <p:spPr>
          <a:xfrm>
            <a:off x="8257690" y="1532870"/>
            <a:ext cx="4244304" cy="2931253"/>
          </a:xfrm>
          <a:prstGeom prst="rect">
            <a:avLst/>
          </a:prstGeom>
        </p:spPr>
        <p:txBody>
          <a:bodyPr wrap="none" lIns="0" tIns="0" rIns="0" bIns="0" numCol="2" anchor="ctr">
            <a:normAutofit/>
          </a:bodyPr>
          <a:lstStyle/>
          <a:p>
            <a:pPr lvl="0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4"/>
                </a:solidFill>
              </a:rPr>
              <a:t>Our task:  comparing with baseline, to see </a:t>
            </a:r>
          </a:p>
          <a:p>
            <a:pPr lvl="0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4"/>
                </a:solidFill>
              </a:rPr>
              <a:t>whether and how will the domain numbers</a:t>
            </a:r>
            <a:r>
              <a:rPr lang="zh-CN" altLang="en-US" sz="1600" b="1" dirty="0">
                <a:solidFill>
                  <a:schemeClr val="accent4"/>
                </a:solidFill>
              </a:rPr>
              <a:t>、</a:t>
            </a:r>
            <a:r>
              <a:rPr lang="en-US" altLang="zh-CN" sz="1600" b="1" dirty="0">
                <a:solidFill>
                  <a:schemeClr val="accent4"/>
                </a:solidFill>
              </a:rPr>
              <a:t>poisoned data’s</a:t>
            </a:r>
          </a:p>
          <a:p>
            <a:pPr lvl="0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4"/>
                </a:solidFill>
              </a:rPr>
              <a:t>number(and so on) effect the accurate </a:t>
            </a:r>
          </a:p>
          <a:p>
            <a:pPr lvl="0" defTabSz="914378">
              <a:spcBef>
                <a:spcPct val="0"/>
              </a:spcBef>
              <a:defRPr/>
            </a:pPr>
            <a:endParaRPr lang="en-US" altLang="zh-CN" sz="1600" b="1" dirty="0">
              <a:solidFill>
                <a:schemeClr val="accent4"/>
              </a:solidFill>
            </a:endParaRP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A136D7A-0EB8-42DC-B408-B35DF22330F6}"/>
              </a:ext>
            </a:extLst>
          </p:cNvPr>
          <p:cNvGrpSpPr/>
          <p:nvPr/>
        </p:nvGrpSpPr>
        <p:grpSpPr>
          <a:xfrm>
            <a:off x="4458408" y="3533816"/>
            <a:ext cx="648072" cy="648072"/>
            <a:chOff x="4792557" y="2249137"/>
            <a:chExt cx="648072" cy="648072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2950A46-8A98-4EE4-B0C2-E2DEC352F70E}"/>
                </a:ext>
              </a:extLst>
            </p:cNvPr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DE4F7760-54BE-4385-BC41-5CE2F0193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8" name="矩形 157">
            <a:extLst>
              <a:ext uri="{FF2B5EF4-FFF2-40B4-BE49-F238E27FC236}">
                <a16:creationId xmlns:a16="http://schemas.microsoft.com/office/drawing/2014/main" id="{2E4FADDF-BAF7-413B-B5C5-0CA0DA5B66EC}"/>
              </a:ext>
            </a:extLst>
          </p:cNvPr>
          <p:cNvSpPr/>
          <p:nvPr/>
        </p:nvSpPr>
        <p:spPr>
          <a:xfrm>
            <a:off x="436909" y="4464123"/>
            <a:ext cx="4930011" cy="111638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1"/>
                </a:solidFill>
              </a:rPr>
              <a:t>Problem: domain shift</a:t>
            </a:r>
            <a:r>
              <a:rPr lang="zh-CN" altLang="en-US" sz="1600" b="1" dirty="0">
                <a:solidFill>
                  <a:schemeClr val="accent1"/>
                </a:solidFill>
              </a:rPr>
              <a:t>、</a:t>
            </a:r>
            <a:r>
              <a:rPr lang="en-US" altLang="zh-CN" sz="1600" b="1" dirty="0">
                <a:solidFill>
                  <a:schemeClr val="accent1"/>
                </a:solidFill>
              </a:rPr>
              <a:t>different distribution</a:t>
            </a:r>
          </a:p>
          <a:p>
            <a:pPr lvl="0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1"/>
                </a:solidFill>
              </a:rPr>
              <a:t>                 covariance shift</a:t>
            </a:r>
          </a:p>
          <a:p>
            <a:pPr lvl="0" algn="r" defTabSz="914378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accent1"/>
                </a:solidFill>
              </a:rPr>
              <a:t>    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98B5F95-8B9C-4657-8A01-E9D1C7EC692A}"/>
              </a:ext>
            </a:extLst>
          </p:cNvPr>
          <p:cNvGrpSpPr/>
          <p:nvPr/>
        </p:nvGrpSpPr>
        <p:grpSpPr>
          <a:xfrm>
            <a:off x="7130749" y="5319473"/>
            <a:ext cx="648072" cy="648072"/>
            <a:chOff x="7442747" y="2249137"/>
            <a:chExt cx="648072" cy="648072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C3B169DC-9939-4BB2-ADCF-AD41C0CCDD4D}"/>
                </a:ext>
              </a:extLst>
            </p:cNvPr>
            <p:cNvSpPr/>
            <p:nvPr/>
          </p:nvSpPr>
          <p:spPr>
            <a:xfrm>
              <a:off x="7442747" y="2249137"/>
              <a:ext cx="648072" cy="64807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8BBF6740-8711-4EE2-8CBC-DB5A21EC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637" y="2390028"/>
              <a:ext cx="380293" cy="366291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FC785F6-0DE4-4297-A858-608D42F0A048}"/>
              </a:ext>
            </a:extLst>
          </p:cNvPr>
          <p:cNvGrpSpPr/>
          <p:nvPr/>
        </p:nvGrpSpPr>
        <p:grpSpPr>
          <a:xfrm>
            <a:off x="4930011" y="5290566"/>
            <a:ext cx="648072" cy="648072"/>
            <a:chOff x="6559351" y="2249137"/>
            <a:chExt cx="648072" cy="648072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F52C93E0-A2CB-45E6-863B-AFD01CB430C8}"/>
                </a:ext>
              </a:extLst>
            </p:cNvPr>
            <p:cNvSpPr/>
            <p:nvPr/>
          </p:nvSpPr>
          <p:spPr>
            <a:xfrm>
              <a:off x="6559351" y="2249137"/>
              <a:ext cx="648072" cy="64807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C394ED95-ED07-4646-B824-E61DC909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241" y="2390028"/>
              <a:ext cx="380293" cy="366291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7B9AF690-06C7-48E8-9FBA-E71C0F445100}"/>
              </a:ext>
            </a:extLst>
          </p:cNvPr>
          <p:cNvSpPr/>
          <p:nvPr/>
        </p:nvSpPr>
        <p:spPr>
          <a:xfrm>
            <a:off x="748467" y="1835826"/>
            <a:ext cx="4315434" cy="1352261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Generalization: Only training dataset can be used , getting a mode to minimize risk or error in testing dataset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6="http://schemas.microsoft.com/office/drawing/2014/main"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167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17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17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9" grpId="0" animBg="1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989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Dataset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6" y="-1589"/>
            <a:ext cx="3984625" cy="153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3">
            <a:extLst>
              <a:ext uri="{FF2B5EF4-FFF2-40B4-BE49-F238E27FC236}">
                <a16:creationId xmlns:a16="http://schemas.microsoft.com/office/drawing/2014/main" id="{C90E69C0-4720-4F8C-9B9E-3EA9739CDD0A}"/>
              </a:ext>
            </a:extLst>
          </p:cNvPr>
          <p:cNvSpPr txBox="1"/>
          <p:nvPr/>
        </p:nvSpPr>
        <p:spPr>
          <a:xfrm>
            <a:off x="932537" y="4065591"/>
            <a:ext cx="4621936" cy="966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Fine-grained images are not required(Semantic segmentation)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Most images are used for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46C78-0752-855A-3915-187915FD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80" y="1442860"/>
            <a:ext cx="3915789" cy="2092191"/>
          </a:xfrm>
          <a:prstGeom prst="rect">
            <a:avLst/>
          </a:prstGeom>
        </p:spPr>
      </p:pic>
      <p:sp>
        <p:nvSpPr>
          <p:cNvPr id="6" name="3">
            <a:extLst>
              <a:ext uri="{FF2B5EF4-FFF2-40B4-BE49-F238E27FC236}">
                <a16:creationId xmlns:a16="http://schemas.microsoft.com/office/drawing/2014/main" id="{750C30C1-7F16-D61D-5504-5070EC853282}"/>
              </a:ext>
            </a:extLst>
          </p:cNvPr>
          <p:cNvSpPr txBox="1"/>
          <p:nvPr/>
        </p:nvSpPr>
        <p:spPr>
          <a:xfrm>
            <a:off x="7990869" y="793512"/>
            <a:ext cx="462193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PACS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81775026-D00F-A7DB-A6E8-480ECE4096F4}"/>
              </a:ext>
            </a:extLst>
          </p:cNvPr>
          <p:cNvSpPr txBox="1"/>
          <p:nvPr/>
        </p:nvSpPr>
        <p:spPr>
          <a:xfrm>
            <a:off x="7827600" y="3028386"/>
            <a:ext cx="462193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DomianNet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40C49F-B2ED-7392-7E53-B0556D7D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768" y="1327386"/>
            <a:ext cx="5949892" cy="761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864D5-C742-1D35-FA3D-659B256ED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358" y="3568479"/>
            <a:ext cx="5913302" cy="9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c="http://schemas.openxmlformats.org/drawingml/2006/chart" xmlns:a16="http://schemas.microsoft.com/office/drawing/2014/main"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8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Method 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440651" y="1885605"/>
            <a:ext cx="10210807" cy="17549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7" name="组合 16"/>
          <p:cNvGrpSpPr/>
          <p:nvPr/>
        </p:nvGrpSpPr>
        <p:grpSpPr>
          <a:xfrm>
            <a:off x="1189010" y="2686412"/>
            <a:ext cx="1692569" cy="776982"/>
            <a:chOff x="5122025" y="-72714"/>
            <a:chExt cx="2020976" cy="927740"/>
          </a:xfrm>
        </p:grpSpPr>
        <p:sp>
          <p:nvSpPr>
            <p:cNvPr id="37" name="文本框 11"/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sz="10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Baseline: ERM</a:t>
              </a:r>
              <a:endParaRPr lang="zh-CN" alt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243993" y="984833"/>
            <a:ext cx="2966139" cy="360563"/>
          </a:xfrm>
          <a:prstGeom prst="rect">
            <a:avLst/>
          </a:prstGeom>
        </p:spPr>
        <p:txBody>
          <a:bodyPr wrap="none" lIns="0" tIns="0" rIns="0" bIns="0" anchor="ctr" anchorCtr="1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accent1"/>
                </a:solidFill>
              </a:rPr>
              <a:t>Adjust algorithms’ hyperparameter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29450" y="2656498"/>
            <a:ext cx="1692569" cy="272531"/>
          </a:xfrm>
          <a:prstGeom prst="rect">
            <a:avLst/>
          </a:prstGeom>
        </p:spPr>
        <p:txBody>
          <a:bodyPr wrap="none" lIns="0" tIns="0" rIns="0" bIns="0" anchor="ctr" anchorCtr="1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en-US" altLang="zh-CN" b="1" dirty="0"/>
              <a:t>Control attack domain</a:t>
            </a:r>
            <a:r>
              <a:rPr lang="zh-CN" altLang="en-US" b="1" dirty="0"/>
              <a:t>、</a:t>
            </a:r>
            <a:r>
              <a:rPr lang="en-US" altLang="zh-CN" b="1" dirty="0"/>
              <a:t>poisoned data proportion</a:t>
            </a:r>
            <a:endParaRPr lang="zh-CN" altLang="en-US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1ED396-5291-41DA-9EBD-BDD38B2DBC8D}"/>
              </a:ext>
            </a:extLst>
          </p:cNvPr>
          <p:cNvGrpSpPr/>
          <p:nvPr/>
        </p:nvGrpSpPr>
        <p:grpSpPr>
          <a:xfrm>
            <a:off x="1580794" y="1446264"/>
            <a:ext cx="1070135" cy="1070134"/>
            <a:chOff x="2130740" y="2921000"/>
            <a:chExt cx="1070135" cy="1070134"/>
          </a:xfrm>
        </p:grpSpPr>
        <p:sp>
          <p:nvSpPr>
            <p:cNvPr id="13" name="椭圆 12"/>
            <p:cNvSpPr/>
            <p:nvPr/>
          </p:nvSpPr>
          <p:spPr>
            <a:xfrm>
              <a:off x="2130740" y="2921000"/>
              <a:ext cx="1070135" cy="1070134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2418088" y="3252463"/>
              <a:ext cx="495439" cy="40720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1C19F7-43D0-4EF5-BD9C-0AD82194DC2B}"/>
              </a:ext>
            </a:extLst>
          </p:cNvPr>
          <p:cNvGrpSpPr/>
          <p:nvPr/>
        </p:nvGrpSpPr>
        <p:grpSpPr>
          <a:xfrm>
            <a:off x="8864567" y="1710106"/>
            <a:ext cx="542449" cy="542449"/>
            <a:chOff x="9414513" y="3184842"/>
            <a:chExt cx="542449" cy="542449"/>
          </a:xfrm>
        </p:grpSpPr>
        <p:sp>
          <p:nvSpPr>
            <p:cNvPr id="16" name="椭圆 15"/>
            <p:cNvSpPr/>
            <p:nvPr/>
          </p:nvSpPr>
          <p:spPr>
            <a:xfrm>
              <a:off x="9414513" y="3184842"/>
              <a:ext cx="542449" cy="542449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9530200" y="3306186"/>
              <a:ext cx="311075" cy="29976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8E6178-CEA5-4E01-BF65-B62CD657A1F2}"/>
              </a:ext>
            </a:extLst>
          </p:cNvPr>
          <p:cNvGrpSpPr/>
          <p:nvPr/>
        </p:nvGrpSpPr>
        <p:grpSpPr>
          <a:xfrm>
            <a:off x="4184614" y="1710106"/>
            <a:ext cx="542449" cy="542449"/>
            <a:chOff x="4734560" y="3184842"/>
            <a:chExt cx="542449" cy="542449"/>
          </a:xfrm>
        </p:grpSpPr>
        <p:sp>
          <p:nvSpPr>
            <p:cNvPr id="15" name="椭圆 14"/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B28DF2-D37D-44A9-A1CB-03E43E2761E6}"/>
              </a:ext>
            </a:extLst>
          </p:cNvPr>
          <p:cNvGrpSpPr/>
          <p:nvPr/>
        </p:nvGrpSpPr>
        <p:grpSpPr>
          <a:xfrm>
            <a:off x="6365046" y="1550563"/>
            <a:ext cx="861537" cy="861536"/>
            <a:chOff x="6914992" y="3025299"/>
            <a:chExt cx="861537" cy="861536"/>
          </a:xfrm>
        </p:grpSpPr>
        <p:sp>
          <p:nvSpPr>
            <p:cNvPr id="14" name="椭圆 13"/>
            <p:cNvSpPr/>
            <p:nvPr/>
          </p:nvSpPr>
          <p:spPr>
            <a:xfrm>
              <a:off x="6914992" y="3025299"/>
              <a:ext cx="861537" cy="861536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7122980" y="3233700"/>
              <a:ext cx="445562" cy="44473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2308214-3045-5995-9CEC-C3C9B4BC5F5E}"/>
              </a:ext>
            </a:extLst>
          </p:cNvPr>
          <p:cNvSpPr txBox="1"/>
          <p:nvPr/>
        </p:nvSpPr>
        <p:spPr>
          <a:xfrm>
            <a:off x="3732381" y="3978362"/>
            <a:ext cx="76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768395-2CF2-53C5-691E-68FFCB739723}"/>
              </a:ext>
            </a:extLst>
          </p:cNvPr>
          <p:cNvSpPr txBox="1"/>
          <p:nvPr/>
        </p:nvSpPr>
        <p:spPr>
          <a:xfrm>
            <a:off x="4201162" y="3966888"/>
            <a:ext cx="473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Mixup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401CB3-C8C9-84AC-6FA7-BACC835F9544}"/>
              </a:ext>
            </a:extLst>
          </p:cNvPr>
          <p:cNvSpPr txBox="1"/>
          <p:nvPr/>
        </p:nvSpPr>
        <p:spPr>
          <a:xfrm>
            <a:off x="3817157" y="4930764"/>
            <a:ext cx="76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1C07FDE-8F8E-730F-8A7C-A6911935EE01}"/>
              </a:ext>
            </a:extLst>
          </p:cNvPr>
          <p:cNvSpPr txBox="1"/>
          <p:nvPr/>
        </p:nvSpPr>
        <p:spPr>
          <a:xfrm>
            <a:off x="4288285" y="4961542"/>
            <a:ext cx="473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MMD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59767C-B689-39F3-B37F-0ABEB29A6622}"/>
              </a:ext>
            </a:extLst>
          </p:cNvPr>
          <p:cNvSpPr txBox="1"/>
          <p:nvPr/>
        </p:nvSpPr>
        <p:spPr>
          <a:xfrm>
            <a:off x="3817157" y="5942927"/>
            <a:ext cx="76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12485B-853E-88D4-789C-71E1C12BC0B9}"/>
              </a:ext>
            </a:extLst>
          </p:cNvPr>
          <p:cNvSpPr txBox="1"/>
          <p:nvPr/>
        </p:nvSpPr>
        <p:spPr>
          <a:xfrm>
            <a:off x="4319781" y="5936892"/>
            <a:ext cx="473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RCS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B75D4A-33A8-8B56-77F7-58FBA3826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67" y="4841744"/>
            <a:ext cx="2962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The algorithms we used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66">
            <a:extLst>
              <a:ext uri="{FF2B5EF4-FFF2-40B4-BE49-F238E27FC236}">
                <a16:creationId xmlns:a16="http://schemas.microsoft.com/office/drawing/2014/main" id="{02B53580-839A-0692-DC00-EA1547357926}"/>
              </a:ext>
            </a:extLst>
          </p:cNvPr>
          <p:cNvSpPr txBox="1"/>
          <p:nvPr/>
        </p:nvSpPr>
        <p:spPr>
          <a:xfrm>
            <a:off x="5364653" y="3924636"/>
            <a:ext cx="5621787" cy="55397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data augmentation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proposes a mixed distribution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making the model behave as less complex as possible</a:t>
            </a: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0C07E8EC-7B62-0126-0A9C-8070965D0A8A}"/>
              </a:ext>
            </a:extLst>
          </p:cNvPr>
          <p:cNvSpPr txBox="1"/>
          <p:nvPr/>
        </p:nvSpPr>
        <p:spPr>
          <a:xfrm>
            <a:off x="5364653" y="4905589"/>
            <a:ext cx="5621787" cy="55397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Focus on the shift between the source domain and the training domain , then minimize it</a:t>
            </a:r>
          </a:p>
        </p:txBody>
      </p:sp>
      <p:sp>
        <p:nvSpPr>
          <p:cNvPr id="45" name="TextBox 66">
            <a:extLst>
              <a:ext uri="{FF2B5EF4-FFF2-40B4-BE49-F238E27FC236}">
                <a16:creationId xmlns:a16="http://schemas.microsoft.com/office/drawing/2014/main" id="{F9B34F61-260D-F0D8-9175-5CFD9D7A5152}"/>
              </a:ext>
            </a:extLst>
          </p:cNvPr>
          <p:cNvSpPr txBox="1"/>
          <p:nvPr/>
        </p:nvSpPr>
        <p:spPr>
          <a:xfrm>
            <a:off x="5274243" y="5795500"/>
            <a:ext cx="5621787" cy="55397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High-level pruning (Dropout) acts on the last layer, based on gradient sorting in order to discard some features</a:t>
            </a:r>
          </a:p>
        </p:txBody>
      </p:sp>
    </p:spTree>
    <p:extLst>
      <p:ext uri="{BB962C8B-B14F-4D97-AF65-F5344CB8AC3E}">
        <p14:creationId xmlns:p14="http://schemas.microsoft.com/office/powerpoint/2010/main" val="991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6="http://schemas.microsoft.com/office/drawing/2014/main"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 animBg="1"/>
      <p:bldP spid="6" grpId="0"/>
      <p:bldP spid="7" grpId="0"/>
      <p:bldP spid="11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49675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Outcome(On PACS)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44A62-B2B5-66B3-EEE0-3E428ACA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202" y="953204"/>
            <a:ext cx="8776052" cy="54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6353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Outcome(On </a:t>
            </a:r>
            <a:r>
              <a:rPr lang="en-US" altLang="zh-CN" sz="3200" b="1" dirty="0" err="1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DomianNet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86C798-FAF1-C6C5-B18C-8473F234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37" y="1053634"/>
            <a:ext cx="8062784" cy="1772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7B2238-7C96-01B1-2578-528F92BE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4" y="3113642"/>
            <a:ext cx="6612363" cy="32180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497B75-2DC3-69A9-675B-9D89E3954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316" y="3249084"/>
            <a:ext cx="1638300" cy="2381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DA9BEC-9704-D082-3FB2-A18DD2FA1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125" y="3219980"/>
            <a:ext cx="923925" cy="295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0D3A0F-4235-F067-7FA3-AE2372166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291" y="3546740"/>
            <a:ext cx="1457325" cy="15621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B03309-92C0-C465-37BA-7091E4151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125" y="3700892"/>
            <a:ext cx="1238250" cy="14382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CEAC83-C773-69AF-103D-AAEFC82D3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879" y="5324804"/>
            <a:ext cx="3946492" cy="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79877" y="2467143"/>
            <a:ext cx="4232249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</a:t>
            </a:r>
            <a:endParaRPr lang="zh-CN" altLang="en-US" sz="8800" b="1" dirty="0">
              <a:solidFill>
                <a:schemeClr val="accent6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6353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Outcome(MMD)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CED33-3C59-5BEC-A4AF-8ED49E97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00" y="852487"/>
            <a:ext cx="98679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6353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Outcome(RCS)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1C964-2750-045A-6C15-6B435073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4" y="1193718"/>
            <a:ext cx="9354090" cy="49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197</Words>
  <Application>Microsoft Office PowerPoint</Application>
  <PresentationFormat>宽屏</PresentationFormat>
  <Paragraphs>44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思源黑体 CN Light</vt:lpstr>
      <vt:lpstr>思源黑体 CN Medium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锐旗设计；https://9ppt.taobao.com_x000d_
</dc:description>
  <cp:lastModifiedBy>志伟</cp:lastModifiedBy>
  <cp:revision>614</cp:revision>
  <dcterms:created xsi:type="dcterms:W3CDTF">2014-08-06T02:23:26Z</dcterms:created>
  <dcterms:modified xsi:type="dcterms:W3CDTF">2022-08-09T18:08:12Z</dcterms:modified>
</cp:coreProperties>
</file>